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97C7348-D052-4B05-AC0E-CC7CDEC78464}" type="datetimeFigureOut">
              <a:rPr lang="en-US" smtClean="0"/>
              <a:pPr/>
              <a:t>3/31/2011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1F37D93-74FB-410E-95D5-334F0F0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uthafrica.info/services/health/abuse-260608.htm" TargetMode="External"/><Relationship Id="rId2" Type="http://schemas.openxmlformats.org/officeDocument/2006/relationships/hyperlink" Target="http://helpguide.org/mental/drug_substance_abuse_addiction_signs_effects_treatment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vestrong.com/article/17689-dangers-substance-abuse/" TargetMode="External"/><Relationship Id="rId5" Type="http://schemas.openxmlformats.org/officeDocument/2006/relationships/hyperlink" Target="http://www.mrc.ac.za/adarg/substance.pdf" TargetMode="External"/><Relationship Id="rId4" Type="http://schemas.openxmlformats.org/officeDocument/2006/relationships/hyperlink" Target="http://www.health.gov.au/internet/drugs/publishing.nsf/content/campaign/$file/How%20drug%20use%20can%20impact%20your%20life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Substance Abuse:</a:t>
            </a:r>
            <a:br>
              <a:rPr lang="en-ZA" dirty="0" smtClean="0"/>
            </a:br>
            <a:r>
              <a:rPr lang="en-ZA" dirty="0" smtClean="0"/>
              <a:t>Detour or DEAD END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Class project: Group Sample</a:t>
            </a:r>
            <a:endParaRPr lang="en-US" dirty="0"/>
          </a:p>
        </p:txBody>
      </p:sp>
      <p:pic>
        <p:nvPicPr>
          <p:cNvPr id="5" name="Picture 4" descr="stop_drug_ab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232" y="1500174"/>
            <a:ext cx="2510504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do I know if my friend is abusing drugs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14422"/>
            <a:ext cx="6115064" cy="4846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Physical warning signs; </a:t>
            </a:r>
          </a:p>
          <a:p>
            <a:r>
              <a:rPr lang="en-US" dirty="0" smtClean="0"/>
              <a:t>Bloodshot eyes or pupils that are larger or smaller than usual. </a:t>
            </a:r>
          </a:p>
          <a:p>
            <a:r>
              <a:rPr lang="en-US" dirty="0" smtClean="0"/>
              <a:t>Changes in appetite or sleep patterns.</a:t>
            </a:r>
          </a:p>
          <a:p>
            <a:r>
              <a:rPr lang="en-US" dirty="0" smtClean="0"/>
              <a:t> Sudden weight loss or weight gain.</a:t>
            </a:r>
          </a:p>
          <a:p>
            <a:r>
              <a:rPr lang="en-US" dirty="0" smtClean="0"/>
              <a:t> Deterioration of physical appearance and personal grooming habits. </a:t>
            </a:r>
          </a:p>
          <a:p>
            <a:r>
              <a:rPr lang="en-US" dirty="0" smtClean="0"/>
              <a:t>Unusual smells on breath, body, or clothing. </a:t>
            </a:r>
          </a:p>
          <a:p>
            <a:r>
              <a:rPr lang="en-US" dirty="0" smtClean="0"/>
              <a:t>Tremors, slurred speech, or impaired coordination</a:t>
            </a:r>
          </a:p>
          <a:p>
            <a:endParaRPr lang="en-US" dirty="0"/>
          </a:p>
        </p:txBody>
      </p:sp>
      <p:pic>
        <p:nvPicPr>
          <p:cNvPr id="4" name="Picture 3" descr="bloodshot ey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857232"/>
            <a:ext cx="2643206" cy="2757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I know if my friend is abusing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6115064" cy="4846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Behavioral signs of drug abuse</a:t>
            </a:r>
          </a:p>
          <a:p>
            <a:r>
              <a:rPr lang="en-US" dirty="0" smtClean="0"/>
              <a:t>Drop in attendance and performance at work or School.</a:t>
            </a:r>
          </a:p>
          <a:p>
            <a:r>
              <a:rPr lang="en-US" dirty="0" smtClean="0"/>
              <a:t>Unexplained need for money or financial problems.</a:t>
            </a:r>
          </a:p>
          <a:p>
            <a:r>
              <a:rPr lang="en-US" dirty="0" smtClean="0"/>
              <a:t>May borrow or steal to get it. </a:t>
            </a:r>
          </a:p>
          <a:p>
            <a:r>
              <a:rPr lang="en-US" dirty="0" smtClean="0"/>
              <a:t>Engaging in secretive or suspicious behaviors.</a:t>
            </a:r>
          </a:p>
          <a:p>
            <a:r>
              <a:rPr lang="en-US" dirty="0" smtClean="0"/>
              <a:t>Sudden change in friends, favorite hangouts, and hobbies. </a:t>
            </a:r>
          </a:p>
          <a:p>
            <a:r>
              <a:rPr lang="en-US" dirty="0" smtClean="0"/>
              <a:t>Frequently getting into trouble (fights, accidents, illegal activities).</a:t>
            </a:r>
            <a:endParaRPr lang="en-US" dirty="0"/>
          </a:p>
        </p:txBody>
      </p:sp>
      <p:pic>
        <p:nvPicPr>
          <p:cNvPr id="4" name="Picture 3" descr="Drug seeking behavio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3071810"/>
            <a:ext cx="2786050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I know if my friend is abusing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5614998" cy="484632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Psychological warning signs of drug abuse; </a:t>
            </a:r>
          </a:p>
          <a:p>
            <a:r>
              <a:rPr lang="en-US" dirty="0" smtClean="0"/>
              <a:t>Unexplained change in personality or attitude. </a:t>
            </a:r>
          </a:p>
          <a:p>
            <a:r>
              <a:rPr lang="en-US" dirty="0" smtClean="0"/>
              <a:t>Sudden mood swings, irritability, or angry outbursts. </a:t>
            </a:r>
          </a:p>
          <a:p>
            <a:r>
              <a:rPr lang="en-US" dirty="0" smtClean="0"/>
              <a:t>Periods of unusual hyperactivity, agitation, or giddiness.</a:t>
            </a:r>
          </a:p>
          <a:p>
            <a:r>
              <a:rPr lang="en-US" dirty="0" smtClean="0"/>
              <a:t> Lack of motivation; appears lethargic or “spaced out.” </a:t>
            </a:r>
          </a:p>
          <a:p>
            <a:r>
              <a:rPr lang="en-US" dirty="0" smtClean="0"/>
              <a:t>Appears fearful, anxious, or paranoid, with no reason</a:t>
            </a:r>
            <a:endParaRPr lang="en-US" dirty="0"/>
          </a:p>
        </p:txBody>
      </p:sp>
      <p:pic>
        <p:nvPicPr>
          <p:cNvPr id="4" name="Picture 3" descr="substance-ab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1857364"/>
            <a:ext cx="2143140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Where to go for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Alcoholics Anonymous: 012 322 6047</a:t>
            </a:r>
          </a:p>
          <a:p>
            <a:r>
              <a:rPr lang="en-US" dirty="0" smtClean="0"/>
              <a:t>Narcotics  Anonymous: 088 130 0327</a:t>
            </a:r>
          </a:p>
          <a:p>
            <a:r>
              <a:rPr lang="en-US" dirty="0" smtClean="0"/>
              <a:t>SADAG: 0800 121314 or SMS 32312</a:t>
            </a:r>
          </a:p>
          <a:p>
            <a:endParaRPr lang="en-ZA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571876"/>
            <a:ext cx="2724150" cy="1676400"/>
          </a:xfrm>
          <a:prstGeom prst="rect">
            <a:avLst/>
          </a:prstGeom>
        </p:spPr>
      </p:pic>
      <p:pic>
        <p:nvPicPr>
          <p:cNvPr id="5" name="Picture 4" descr="N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3571876"/>
            <a:ext cx="1643074" cy="1643074"/>
          </a:xfrm>
          <a:prstGeom prst="rect">
            <a:avLst/>
          </a:prstGeom>
        </p:spPr>
      </p:pic>
      <p:pic>
        <p:nvPicPr>
          <p:cNvPr id="6" name="Picture 5" descr="sad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3571876"/>
            <a:ext cx="1643074" cy="1666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People to ask for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257544" cy="3034030"/>
          </a:xfrm>
        </p:spPr>
        <p:txBody>
          <a:bodyPr>
            <a:normAutofit fontScale="92500" lnSpcReduction="10000"/>
          </a:bodyPr>
          <a:lstStyle/>
          <a:p>
            <a:r>
              <a:rPr lang="en-ZA" dirty="0" smtClean="0"/>
              <a:t>Parents</a:t>
            </a:r>
          </a:p>
          <a:p>
            <a:r>
              <a:rPr lang="en-ZA" dirty="0" smtClean="0"/>
              <a:t>Family members</a:t>
            </a:r>
          </a:p>
          <a:p>
            <a:r>
              <a:rPr lang="en-ZA" dirty="0" smtClean="0"/>
              <a:t>Teacher</a:t>
            </a:r>
          </a:p>
          <a:p>
            <a:r>
              <a:rPr lang="en-ZA" dirty="0" smtClean="0"/>
              <a:t>School Councillor</a:t>
            </a:r>
          </a:p>
          <a:p>
            <a:r>
              <a:rPr lang="en-ZA" dirty="0" smtClean="0"/>
              <a:t>Pastor</a:t>
            </a:r>
          </a:p>
          <a:p>
            <a:r>
              <a:rPr lang="en-ZA" dirty="0" smtClean="0"/>
              <a:t>Friend</a:t>
            </a:r>
          </a:p>
          <a:p>
            <a:pPr>
              <a:buNone/>
            </a:pPr>
            <a:r>
              <a:rPr lang="en-ZA" dirty="0" smtClean="0"/>
              <a:t> </a:t>
            </a:r>
            <a:endParaRPr lang="en-US" dirty="0"/>
          </a:p>
        </p:txBody>
      </p:sp>
      <p:pic>
        <p:nvPicPr>
          <p:cNvPr id="5" name="Picture 4" descr="HappyFami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1643050"/>
            <a:ext cx="2496312" cy="3121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ZA" dirty="0" smtClean="0"/>
              <a:t>Substance Abuse: Detour</a:t>
            </a:r>
          </a:p>
          <a:p>
            <a:endParaRPr lang="en-US" dirty="0"/>
          </a:p>
        </p:txBody>
      </p:sp>
      <p:pic>
        <p:nvPicPr>
          <p:cNvPr id="5" name="Picture Placeholder 4" descr="Stop sig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Resources used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References</a:t>
            </a:r>
            <a:endParaRPr lang="en-US" dirty="0" smtClean="0"/>
          </a:p>
          <a:p>
            <a:r>
              <a:rPr lang="en-US" b="1" u="sng" dirty="0" smtClean="0">
                <a:solidFill>
                  <a:srgbClr val="0070C0"/>
                </a:solidFill>
                <a:hlinkClick r:id="rId2"/>
              </a:rPr>
              <a:t>http://helpguide.org/mental/drug_substance_abuse_addiction_signs_effects_treatment.htm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u="sng" dirty="0" smtClean="0">
                <a:solidFill>
                  <a:srgbClr val="0070C0"/>
                </a:solidFill>
                <a:hlinkClick r:id="rId3"/>
              </a:rPr>
              <a:t>http://www.southafrica.info/services/health/abuse-260608.htm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u="sng" dirty="0" smtClean="0">
                <a:solidFill>
                  <a:srgbClr val="0070C0"/>
                </a:solidFill>
                <a:hlinkClick r:id="rId4"/>
              </a:rPr>
              <a:t>http://www.health.gov.au/internet/drugs/publishing.nsf/content/campaign/$file/How%20drug%20use%20can%20impact%20your%20life.pdf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u="sng" dirty="0" smtClean="0">
                <a:solidFill>
                  <a:srgbClr val="0070C0"/>
                </a:solidFill>
                <a:hlinkClick r:id="rId5"/>
              </a:rPr>
              <a:t>http://www.mrc.ac.za/adarg/substance.pdf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u="sng" dirty="0" smtClean="0">
                <a:solidFill>
                  <a:srgbClr val="0070C0"/>
                </a:solidFill>
                <a:hlinkClick r:id="rId6"/>
              </a:rPr>
              <a:t>http://www.livestrong.com/article/17689-dangers-substance-abuse/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ZA" dirty="0" smtClean="0"/>
              <a:t>What is Substance abuse?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5389098" y="3071810"/>
            <a:ext cx="3429000" cy="2643206"/>
          </a:xfrm>
        </p:spPr>
        <p:txBody>
          <a:bodyPr/>
          <a:lstStyle/>
          <a:p>
            <a:r>
              <a:rPr lang="en-ZA" dirty="0" smtClean="0"/>
              <a:t>Drugs are chemical substance that change how persons function, feels, thinks or react and can be harmful to the user and cause a certain degree of intoxication resulting in a change of character or behaviour. </a:t>
            </a:r>
          </a:p>
        </p:txBody>
      </p:sp>
      <p:pic>
        <p:nvPicPr>
          <p:cNvPr id="9" name="Picture Placeholder 8" descr="COO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4506" b="14506"/>
          <a:stretch>
            <a:fillRect/>
          </a:stretch>
        </p:blipFill>
        <p:spPr>
          <a:xfrm>
            <a:off x="663682" y="1041002"/>
            <a:ext cx="4206240" cy="43168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Type of substance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4686304" cy="4677104"/>
          </a:xfrm>
        </p:spPr>
        <p:txBody>
          <a:bodyPr>
            <a:normAutofit/>
          </a:bodyPr>
          <a:lstStyle/>
          <a:p>
            <a:r>
              <a:rPr lang="en-ZA" dirty="0" smtClean="0"/>
              <a:t>Depressants – Alcohol</a:t>
            </a:r>
          </a:p>
          <a:p>
            <a:r>
              <a:rPr lang="en-ZA" dirty="0" smtClean="0"/>
              <a:t>Stimulants – Cocaine</a:t>
            </a:r>
          </a:p>
          <a:p>
            <a:r>
              <a:rPr lang="en-ZA" dirty="0" smtClean="0"/>
              <a:t>Hallucinogens-  Marijuana</a:t>
            </a:r>
          </a:p>
          <a:p>
            <a:r>
              <a:rPr lang="en-ZA" dirty="0" smtClean="0"/>
              <a:t>Over-the- counter medicine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lcoh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143380"/>
            <a:ext cx="1643074" cy="1571636"/>
          </a:xfrm>
          <a:prstGeom prst="rect">
            <a:avLst/>
          </a:prstGeom>
        </p:spPr>
      </p:pic>
      <p:pic>
        <p:nvPicPr>
          <p:cNvPr id="5" name="Picture 4" descr="coca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4143380"/>
            <a:ext cx="1714512" cy="1571636"/>
          </a:xfrm>
          <a:prstGeom prst="rect">
            <a:avLst/>
          </a:prstGeom>
        </p:spPr>
      </p:pic>
      <p:pic>
        <p:nvPicPr>
          <p:cNvPr id="6" name="Picture 5" descr="Marijuan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4000504"/>
            <a:ext cx="1666875" cy="1752600"/>
          </a:xfrm>
          <a:prstGeom prst="rect">
            <a:avLst/>
          </a:prstGeom>
        </p:spPr>
      </p:pic>
      <p:pic>
        <p:nvPicPr>
          <p:cNvPr id="7" name="Picture 6" descr="Over the counter medicin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2264" y="4143380"/>
            <a:ext cx="1452563" cy="1657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Reasons for drug abuse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5329246" cy="3571900"/>
          </a:xfrm>
        </p:spPr>
        <p:txBody>
          <a:bodyPr/>
          <a:lstStyle/>
          <a:p>
            <a:r>
              <a:rPr lang="en-ZA" dirty="0" smtClean="0"/>
              <a:t>Experiment with new things</a:t>
            </a:r>
          </a:p>
          <a:p>
            <a:r>
              <a:rPr lang="en-ZA" dirty="0" smtClean="0"/>
              <a:t>Prove their independence</a:t>
            </a:r>
          </a:p>
          <a:p>
            <a:r>
              <a:rPr lang="en-ZA" dirty="0" smtClean="0"/>
              <a:t>Overcome feelings of insecurity</a:t>
            </a:r>
          </a:p>
          <a:p>
            <a:r>
              <a:rPr lang="en-ZA" dirty="0" smtClean="0"/>
              <a:t>Seek acceptance from peers</a:t>
            </a:r>
          </a:p>
          <a:p>
            <a:r>
              <a:rPr lang="en-ZA" dirty="0" smtClean="0"/>
              <a:t>Influenced by friends</a:t>
            </a:r>
          </a:p>
          <a:p>
            <a:r>
              <a:rPr lang="en-ZA" dirty="0" smtClean="0"/>
              <a:t>Deficiency of support structures</a:t>
            </a:r>
          </a:p>
          <a:p>
            <a:r>
              <a:rPr lang="en-ZA" dirty="0" smtClean="0"/>
              <a:t>Norm in the community</a:t>
            </a:r>
          </a:p>
          <a:p>
            <a:endParaRPr lang="en-US" dirty="0"/>
          </a:p>
        </p:txBody>
      </p:sp>
      <p:pic>
        <p:nvPicPr>
          <p:cNvPr id="4" name="Picture 3" descr="blows_drug_abuse_poster-p2281317272604025698560l_1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1714488"/>
            <a:ext cx="2571768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Dangers of Drug Abuse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Health (Medical)</a:t>
            </a:r>
          </a:p>
          <a:p>
            <a:r>
              <a:rPr lang="en-ZA" dirty="0" smtClean="0"/>
              <a:t>Legal &amp; Economic</a:t>
            </a:r>
          </a:p>
          <a:p>
            <a:r>
              <a:rPr lang="en-ZA" dirty="0" smtClean="0"/>
              <a:t>Emotional &amp; Social</a:t>
            </a:r>
          </a:p>
          <a:p>
            <a:r>
              <a:rPr lang="en-ZA" dirty="0" smtClean="0"/>
              <a:t>Addiction</a:t>
            </a:r>
          </a:p>
          <a:p>
            <a:endParaRPr lang="en-ZA" dirty="0" smtClean="0"/>
          </a:p>
          <a:p>
            <a:pPr>
              <a:buNone/>
            </a:pPr>
            <a:r>
              <a:rPr lang="en-ZA" sz="4400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dang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1500174"/>
            <a:ext cx="3286148" cy="2000264"/>
          </a:xfrm>
          <a:prstGeom prst="rect">
            <a:avLst/>
          </a:prstGeom>
        </p:spPr>
      </p:pic>
      <p:pic>
        <p:nvPicPr>
          <p:cNvPr id="5" name="Picture 4" descr="drug_abuse dang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929066"/>
            <a:ext cx="3143272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 drug abuse effects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1071546"/>
            <a:ext cx="9144000" cy="578645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5720" y="142852"/>
            <a:ext cx="70723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</a:rPr>
              <a:t>Dangers of Drug Abuse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drug use can impact you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6000792" cy="55007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Making an informed decision</a:t>
            </a:r>
          </a:p>
          <a:p>
            <a:r>
              <a:rPr lang="en-US" dirty="0" smtClean="0"/>
              <a:t>Need to know the facts about the drug you choose, and understand the risks related to taking that drug. </a:t>
            </a:r>
          </a:p>
          <a:p>
            <a:r>
              <a:rPr lang="en-US" dirty="0" smtClean="0"/>
              <a:t>Feeling confused about whether or not taking drugs is the right choice for you is not unusual.</a:t>
            </a:r>
          </a:p>
          <a:p>
            <a:r>
              <a:rPr lang="en-US" dirty="0" smtClean="0"/>
              <a:t>Drugs can appear initially to have positive effects </a:t>
            </a:r>
          </a:p>
          <a:p>
            <a:r>
              <a:rPr lang="en-US" dirty="0" smtClean="0"/>
              <a:t>However, they can also have negative impacts on your mental and physical health, your relationships, and your life in general.</a:t>
            </a:r>
            <a:endParaRPr lang="en-US" dirty="0"/>
          </a:p>
        </p:txBody>
      </p:sp>
      <p:pic>
        <p:nvPicPr>
          <p:cNvPr id="5" name="Picture 4" descr="Say 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1357298"/>
            <a:ext cx="2066926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Question to ask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6758006" cy="510573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Do you know what you are really taking? For example, most ecstasy is not actually MDMA.</a:t>
            </a:r>
          </a:p>
          <a:p>
            <a:r>
              <a:rPr lang="en-US" dirty="0" smtClean="0"/>
              <a:t>What do you know about the person who's selling you the drug?</a:t>
            </a:r>
          </a:p>
          <a:p>
            <a:r>
              <a:rPr lang="en-US" dirty="0" smtClean="0"/>
              <a:t>Are you taking anything else (alcohol, illicit drugs, over the counter or prescribed medication) that might interact with the drug?</a:t>
            </a:r>
          </a:p>
          <a:p>
            <a:r>
              <a:rPr lang="en-US" dirty="0" smtClean="0"/>
              <a:t>How likely is it that you will have a positive experience?</a:t>
            </a:r>
          </a:p>
          <a:p>
            <a:r>
              <a:rPr lang="en-US" dirty="0" smtClean="0"/>
              <a:t>How do you know that the next experience is also going to be a positive one?</a:t>
            </a:r>
          </a:p>
        </p:txBody>
      </p:sp>
      <p:pic>
        <p:nvPicPr>
          <p:cNvPr id="4" name="Picture 3" descr="banner_drug_abus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2000240"/>
            <a:ext cx="1857388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Question to ask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6829444" cy="503429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Can you really afford it?</a:t>
            </a:r>
          </a:p>
          <a:p>
            <a:r>
              <a:rPr lang="en-US" dirty="0" smtClean="0"/>
              <a:t>Do you know the safest method of use?</a:t>
            </a:r>
          </a:p>
          <a:p>
            <a:r>
              <a:rPr lang="en-US" dirty="0" smtClean="0"/>
              <a:t>Are you in the right environment – is there someone to help if something goes wrong?</a:t>
            </a:r>
          </a:p>
          <a:p>
            <a:r>
              <a:rPr lang="en-US" dirty="0" smtClean="0"/>
              <a:t>Do you know what the risks are, and what to do if something goes wrong?</a:t>
            </a:r>
          </a:p>
          <a:p>
            <a:r>
              <a:rPr lang="en-US" dirty="0" smtClean="0"/>
              <a:t>It is your choice to decide whether or not the risk of taking the drug is worth it for you?</a:t>
            </a:r>
          </a:p>
          <a:p>
            <a:r>
              <a:rPr lang="en-US" dirty="0" smtClean="0"/>
              <a:t>Do you know that you will be able to control your drug usage and that it will be safe?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Drug addic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2571744"/>
            <a:ext cx="1643074" cy="2943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641</Words>
  <Application>Microsoft Office PowerPoint</Application>
  <PresentationFormat>On-screen Show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Opulent</vt:lpstr>
      <vt:lpstr>Substance Abuse: Detour or DEAD END</vt:lpstr>
      <vt:lpstr>What is Substance abuse?</vt:lpstr>
      <vt:lpstr>Type of substance</vt:lpstr>
      <vt:lpstr>Reasons for drug abuse</vt:lpstr>
      <vt:lpstr>Dangers of Drug Abuse</vt:lpstr>
      <vt:lpstr>Slide 6</vt:lpstr>
      <vt:lpstr>How drug use can impact you </vt:lpstr>
      <vt:lpstr>Question to ask yourself</vt:lpstr>
      <vt:lpstr>Question to ask yourself</vt:lpstr>
      <vt:lpstr>     How do I know if my friend is abusing drugs   </vt:lpstr>
      <vt:lpstr>How do I know if my friend is abusing drugs</vt:lpstr>
      <vt:lpstr>How do I know if my friend is abusing drugs</vt:lpstr>
      <vt:lpstr>Where to go for help</vt:lpstr>
      <vt:lpstr>People to ask for help</vt:lpstr>
      <vt:lpstr>Conclusion </vt:lpstr>
      <vt:lpstr>Resources used</vt:lpstr>
    </vt:vector>
  </TitlesOfParts>
  <Company>UFS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Substance Abuse: Detour or DEAD END</dc:title>
  <dc:creator>Student</dc:creator>
  <cp:lastModifiedBy>Student</cp:lastModifiedBy>
  <cp:revision>10</cp:revision>
  <dcterms:created xsi:type="dcterms:W3CDTF">2011-03-31T10:55:31Z</dcterms:created>
  <dcterms:modified xsi:type="dcterms:W3CDTF">2011-03-31T12:51:50Z</dcterms:modified>
</cp:coreProperties>
</file>